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6" r:id="rId11"/>
    <p:sldId id="269" r:id="rId12"/>
    <p:sldId id="280" r:id="rId13"/>
    <p:sldId id="273" r:id="rId14"/>
    <p:sldId id="272" r:id="rId15"/>
    <p:sldId id="263" r:id="rId16"/>
    <p:sldId id="279" r:id="rId17"/>
    <p:sldId id="276" r:id="rId18"/>
    <p:sldId id="281" r:id="rId19"/>
    <p:sldId id="282" r:id="rId20"/>
    <p:sldId id="270" r:id="rId21"/>
    <p:sldId id="278" r:id="rId22"/>
    <p:sldId id="271" r:id="rId23"/>
    <p:sldId id="274" r:id="rId24"/>
    <p:sldId id="275" r:id="rId25"/>
    <p:sldId id="277" r:id="rId26"/>
  </p:sldIdLst>
  <p:sldSz cx="9144000" cy="5143500" type="screen16x9"/>
  <p:notesSz cx="6858000" cy="9144000"/>
  <p:embeddedFontLst>
    <p:embeddedFont>
      <p:font typeface="Black Han Sans" panose="020B0604020202020204" charset="-127"/>
      <p:regular r:id="rId28"/>
    </p:embeddedFont>
    <p:embeddedFont>
      <p:font typeface="Barlow SemiBold" panose="00000700000000000000" pitchFamily="2" charset="0"/>
      <p:regular r:id="rId29"/>
      <p:bold r:id="rId30"/>
      <p:italic r:id="rId31"/>
      <p:boldItalic r:id="rId32"/>
    </p:embeddedFont>
    <p:embeddedFont>
      <p:font typeface="Bebas Neue" panose="020B0606020202050201" pitchFamily="34" charset="0"/>
      <p:regular r:id="rId33"/>
    </p:embeddedFont>
    <p:embeddedFont>
      <p:font typeface="Commissioner ExtraBold" charset="0"/>
      <p:bold r:id="rId34"/>
    </p:embeddedFont>
    <p:embeddedFont>
      <p:font typeface="Francois One" panose="020B0604020202020204" charset="0"/>
      <p:regular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Red Hat Display" panose="020B060402020202020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Syne" panose="020B0604020202020204" charset="0"/>
      <p:regular r:id="rId52"/>
      <p:bold r:id="rId53"/>
    </p:embeddedFont>
    <p:embeddedFont>
      <p:font typeface="Syne SemiBold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075" autoAdjust="0"/>
  </p:normalViewPr>
  <p:slideViewPr>
    <p:cSldViewPr snapToGrid="0">
      <p:cViewPr>
        <p:scale>
          <a:sx n="121" d="100"/>
          <a:sy n="121" d="100"/>
        </p:scale>
        <p:origin x="672" y="1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Design a User Friendly Interface that allows easy access to user information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Allow a multitude of stakeholders to benefit from a user focused application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4d7254fc0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4d7254fc0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4d7254fc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4d7254fc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4d7254fc0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14d7254fc0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it comes to your Health Records  , While beginning with you and your HCP the extent of where it reaches goes beyond your knowledge ,  yes even with HiPPA regulations . Our challenge here is how do we approach this from a user Centic perspective how do we promote data standardization  though the lens of interconnectivity , convenience , accountability , and policy..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14d7254fc0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14d7254fc0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4d7254fc0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14d7254fc0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9c6705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d9c6705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14d7254fc0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14d7254fc0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Options of Connected Health Devices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Watch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Car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4d7254fc0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14d7254fc0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14d7254fc0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14d7254fc0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ChallengeHCP</a:t>
            </a:r>
            <a:r>
              <a:rPr lang="en-US" dirty="0"/>
              <a:t> faces.</a:t>
            </a:r>
          </a:p>
          <a:p>
            <a:r>
              <a:rPr lang="en-US" b="1" dirty="0"/>
              <a:t>- Data Standardization </a:t>
            </a:r>
            <a:endParaRPr lang="en-US" dirty="0"/>
          </a:p>
          <a:p>
            <a:r>
              <a:rPr lang="en-US" dirty="0"/>
              <a:t>&gt; coding systems , communication protocols, integrating patient data across different systems.</a:t>
            </a:r>
          </a:p>
          <a:p>
            <a:r>
              <a:rPr lang="en-US" b="1" dirty="0"/>
              <a:t>- Data security </a:t>
            </a:r>
            <a:endParaRPr lang="en-US" dirty="0"/>
          </a:p>
          <a:p>
            <a:r>
              <a:rPr lang="en-US" dirty="0"/>
              <a:t>&gt;  Exchange between different health systems and organizations   Security Concerns .</a:t>
            </a:r>
          </a:p>
          <a:p>
            <a:r>
              <a:rPr lang="en-US" dirty="0"/>
              <a:t>-</a:t>
            </a:r>
            <a:r>
              <a:rPr lang="en-US" b="1" dirty="0"/>
              <a:t>Compatibility</a:t>
            </a:r>
            <a:endParaRPr lang="en-US" dirty="0"/>
          </a:p>
          <a:p>
            <a:r>
              <a:rPr lang="en-US" dirty="0"/>
              <a:t>&gt;Healthcare systems compatibility API (tech platforms , communication protocols ,data formats )</a:t>
            </a:r>
          </a:p>
          <a:p>
            <a:r>
              <a:rPr lang="en-US" dirty="0"/>
              <a:t>-</a:t>
            </a:r>
            <a:r>
              <a:rPr lang="en-US" b="1" dirty="0"/>
              <a:t>HIPPA Regulations </a:t>
            </a:r>
            <a:endParaRPr lang="en-US" dirty="0"/>
          </a:p>
          <a:p>
            <a:r>
              <a:rPr lang="en-US" b="1" dirty="0"/>
              <a:t>-cost Interoperability</a:t>
            </a:r>
            <a:endParaRPr lang="en-US" dirty="0"/>
          </a:p>
          <a:p>
            <a:r>
              <a:rPr lang="en-US" dirty="0"/>
              <a:t>&gt;Shared costs</a:t>
            </a:r>
          </a:p>
          <a:p>
            <a:r>
              <a:rPr lang="en-US" b="1" dirty="0"/>
              <a:t>-Resistance to change</a:t>
            </a:r>
            <a:endParaRPr lang="en-US" dirty="0"/>
          </a:p>
          <a:p>
            <a:r>
              <a:rPr lang="en-US" dirty="0"/>
              <a:t>On healthy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14d7254fc0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14d7254fc0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Despite generating a proverbial waterhose of health data, individuals may still find themselves in a drought of information when it comes to essential institutions that are critical to their well-being and that of their nation.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 comes Healthcare Interoperability… Here is the deal , When it comes to a list of nations The US fails to even rank in the countries that are working to establish health interoperability.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4d7254fc0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4d7254fc0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-These are just a small common Forms of health data that is used to define your  visit  to your doctor  or specialist at any given time.</a:t>
            </a:r>
            <a:endParaRPr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Imagine being asked a question english  being expected to answer in four languages that nobody speaks. Well that is the challenge HCP, insurance companies and federal health institutions face daily.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Policy and regulations in place protect Patient data , but what does that really mean , how can policy makers create a synthax for a language they don't even speak 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-  What good is your hippa law when you don't really understand what you are really protecting.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Security of  data is important and crucial to efficacy of data in its exchange 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AutoNum type="arabicParenR"/>
            </a:pPr>
            <a:r>
              <a:rPr lang="en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People who understand their health information have the greatest potential for living a healthy lifestyle. 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AutoNum type="arabicParenR"/>
            </a:pPr>
            <a:r>
              <a:rPr lang="en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The development of these tools is meant to be a human centered and implements a product mindset 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AutoNum type="arabicParenR"/>
            </a:pP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Health care providers and insurance companies ensure that every patient has access to their personal information in regards to their health.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0625" y="4473225"/>
            <a:ext cx="4115987" cy="769394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65275" y="-156625"/>
            <a:ext cx="2453450" cy="158050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36925" y="-53985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3995726">
            <a:off x="-130622" y="3655115"/>
            <a:ext cx="2199510" cy="1987525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644234">
            <a:off x="6088289" y="3622766"/>
            <a:ext cx="3520410" cy="1799358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98250" y="-738525"/>
            <a:ext cx="3075543" cy="2222829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430479">
            <a:off x="48915" y="-222860"/>
            <a:ext cx="2155859" cy="1948081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098900" y="3115900"/>
            <a:ext cx="2290125" cy="2206451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2794625" y="4306375"/>
            <a:ext cx="4747219" cy="887388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>
            <a:off x="-471136" y="3834293"/>
            <a:ext cx="2246179" cy="1460600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flipH="1">
            <a:off x="-30975" y="-39975"/>
            <a:ext cx="3514322" cy="2263908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6772625" y="3900325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925525" y="1406850"/>
            <a:ext cx="45519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3927157" y="3342625"/>
            <a:ext cx="45486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7916175" y="4193400"/>
            <a:ext cx="1538510" cy="1000431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5400000">
            <a:off x="213009" y="3380700"/>
            <a:ext cx="1000431" cy="2971193"/>
          </a:xfrm>
          <a:custGeom>
            <a:avLst/>
            <a:gdLst/>
            <a:ahLst/>
            <a:cxnLst/>
            <a:rect l="l" t="t" r="r" b="b"/>
            <a:pathLst>
              <a:path w="8941" h="26554" extrusionOk="0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-681475" y="-849132"/>
            <a:ext cx="2789405" cy="2016024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377925" y="3965475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815358" y="16473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813816" y="31728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R="45720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R="45720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4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10800000">
            <a:off x="7126268" y="-29887"/>
            <a:ext cx="2117712" cy="1377063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10800000">
            <a:off x="-3093192" y="2632759"/>
            <a:ext cx="4684127" cy="3017491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10800000">
            <a:off x="-3346390" y="1967594"/>
            <a:ext cx="5871840" cy="3682656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595700" y="3157300"/>
            <a:ext cx="5952600" cy="37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 b="1"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1595700" y="1611800"/>
            <a:ext cx="5951400" cy="129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rot="10800000" flipH="1">
            <a:off x="6726600" y="-233325"/>
            <a:ext cx="2947210" cy="1506323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rot="10800000" flipH="1">
            <a:off x="-798250" y="3199269"/>
            <a:ext cx="3075543" cy="2222829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rot="10369521" flipH="1">
            <a:off x="-177835" y="3407852"/>
            <a:ext cx="2155859" cy="1948081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10800000" flipH="1">
            <a:off x="7318425" y="-149877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2138550" y="2361274"/>
            <a:ext cx="4866900" cy="12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21275" y="-60700"/>
            <a:ext cx="2635657" cy="1136802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/>
          <p:nvPr/>
        </p:nvSpPr>
        <p:spPr>
          <a:xfrm rot="10800000">
            <a:off x="6034253" y="4475810"/>
            <a:ext cx="3336125" cy="833615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76299" y="3228725"/>
            <a:ext cx="23133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778249" y="3718907"/>
            <a:ext cx="23094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 idx="2"/>
          </p:nvPr>
        </p:nvSpPr>
        <p:spPr>
          <a:xfrm>
            <a:off x="3415350" y="3228725"/>
            <a:ext cx="23133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3"/>
          </p:nvPr>
        </p:nvSpPr>
        <p:spPr>
          <a:xfrm>
            <a:off x="3415350" y="3718907"/>
            <a:ext cx="23133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 idx="4"/>
          </p:nvPr>
        </p:nvSpPr>
        <p:spPr>
          <a:xfrm>
            <a:off x="6031851" y="3228725"/>
            <a:ext cx="23133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5"/>
          </p:nvPr>
        </p:nvSpPr>
        <p:spPr>
          <a:xfrm>
            <a:off x="6031851" y="3718907"/>
            <a:ext cx="23133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 idx="6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749100" y="3505025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 flipH="1">
            <a:off x="5818606" y="-1008971"/>
            <a:ext cx="3641723" cy="3911762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6437789" y="909179"/>
            <a:ext cx="1080149" cy="1062207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5526361" y="3306202"/>
            <a:ext cx="3897993" cy="1992042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-19325" y="-87300"/>
            <a:ext cx="3138011" cy="1353475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709188" y="1440719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1708738" y="1936372"/>
            <a:ext cx="3265200" cy="176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576600" y="3109350"/>
            <a:ext cx="4460258" cy="2279644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3918840" y="4487355"/>
            <a:ext cx="946605" cy="720462"/>
          </a:xfrm>
          <a:custGeom>
            <a:avLst/>
            <a:gdLst/>
            <a:ahLst/>
            <a:cxnLst/>
            <a:rect l="l" t="t" r="r" b="b"/>
            <a:pathLst>
              <a:path w="18715" h="14244" extrusionOk="0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0445712">
            <a:off x="82197" y="-539280"/>
            <a:ext cx="3641534" cy="3508483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1966325" y="1334050"/>
            <a:ext cx="622125" cy="600725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942838" y="1440719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1"/>
          </p:nvPr>
        </p:nvSpPr>
        <p:spPr>
          <a:xfrm>
            <a:off x="4942388" y="1936372"/>
            <a:ext cx="3265200" cy="176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3929675" y="4535527"/>
            <a:ext cx="4002127" cy="748110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-40125" y="-49167"/>
            <a:ext cx="2605145" cy="65096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615100" y="3954513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0800000" flipH="1">
            <a:off x="-79600" y="-109724"/>
            <a:ext cx="2755853" cy="596752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05375" y="2156701"/>
            <a:ext cx="2094000" cy="41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907862" y="2737725"/>
            <a:ext cx="2093100" cy="10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2"/>
          </p:nvPr>
        </p:nvSpPr>
        <p:spPr>
          <a:xfrm>
            <a:off x="6144625" y="2015125"/>
            <a:ext cx="2094000" cy="41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3"/>
          </p:nvPr>
        </p:nvSpPr>
        <p:spPr>
          <a:xfrm>
            <a:off x="6144637" y="2589995"/>
            <a:ext cx="2094000" cy="102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 idx="4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-804300" y="4317374"/>
            <a:ext cx="2023768" cy="1315931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 flipH="1">
            <a:off x="5818606" y="-1008971"/>
            <a:ext cx="3641723" cy="3911762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3180931">
            <a:off x="6093995" y="-214534"/>
            <a:ext cx="3897900" cy="1991995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 idx="2"/>
          </p:nvPr>
        </p:nvSpPr>
        <p:spPr>
          <a:xfrm>
            <a:off x="1307600" y="2661175"/>
            <a:ext cx="1883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1"/>
          </p:nvPr>
        </p:nvSpPr>
        <p:spPr>
          <a:xfrm>
            <a:off x="1305650" y="3151350"/>
            <a:ext cx="18876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 idx="3" hasCustomPrompt="1"/>
          </p:nvPr>
        </p:nvSpPr>
        <p:spPr>
          <a:xfrm>
            <a:off x="1831550" y="1558700"/>
            <a:ext cx="835800" cy="8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 idx="4"/>
          </p:nvPr>
        </p:nvSpPr>
        <p:spPr>
          <a:xfrm>
            <a:off x="3630150" y="2661175"/>
            <a:ext cx="1883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5"/>
          </p:nvPr>
        </p:nvSpPr>
        <p:spPr>
          <a:xfrm>
            <a:off x="3628200" y="3151350"/>
            <a:ext cx="18876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title" idx="6" hasCustomPrompt="1"/>
          </p:nvPr>
        </p:nvSpPr>
        <p:spPr>
          <a:xfrm>
            <a:off x="4154100" y="1571491"/>
            <a:ext cx="835800" cy="8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7"/>
          </p:nvPr>
        </p:nvSpPr>
        <p:spPr>
          <a:xfrm>
            <a:off x="5952700" y="2661175"/>
            <a:ext cx="1883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8"/>
          </p:nvPr>
        </p:nvSpPr>
        <p:spPr>
          <a:xfrm>
            <a:off x="5950750" y="3151350"/>
            <a:ext cx="18876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9" hasCustomPrompt="1"/>
          </p:nvPr>
        </p:nvSpPr>
        <p:spPr>
          <a:xfrm>
            <a:off x="6476650" y="1558700"/>
            <a:ext cx="835800" cy="8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flipH="1">
            <a:off x="-2339200" y="-202835"/>
            <a:ext cx="3678948" cy="236996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77150" y="2601950"/>
            <a:ext cx="2933467" cy="2884739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158125" y="-793875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 rot="10800000" flipH="1">
            <a:off x="7837877" y="2932289"/>
            <a:ext cx="3678948" cy="236996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10800000">
            <a:off x="-1316617" y="-1310600"/>
            <a:ext cx="2933467" cy="2884739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10800000">
            <a:off x="-1339675" y="4064989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1204188" y="1756923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1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-112000" y="-808350"/>
            <a:ext cx="2045324" cy="2196988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6107775" y="-141775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38925" y="4678900"/>
            <a:ext cx="2249125" cy="487025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/>
          <p:nvPr/>
        </p:nvSpPr>
        <p:spPr>
          <a:xfrm rot="10800000">
            <a:off x="6981453" y="4599035"/>
            <a:ext cx="3336125" cy="833615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 flipH="1">
            <a:off x="8110630" y="-463650"/>
            <a:ext cx="2045324" cy="2196988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 flipH="1">
            <a:off x="-2205846" y="-37975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/>
          <p:nvPr/>
        </p:nvSpPr>
        <p:spPr>
          <a:xfrm flipH="1">
            <a:off x="6875929" y="4837375"/>
            <a:ext cx="2249125" cy="487025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/>
          <p:nvPr/>
        </p:nvSpPr>
        <p:spPr>
          <a:xfrm rot="10800000" flipH="1">
            <a:off x="-1878175" y="4448485"/>
            <a:ext cx="3336125" cy="833615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-66075" y="-105750"/>
            <a:ext cx="2992011" cy="1290503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-828325" y="-294825"/>
            <a:ext cx="1730425" cy="1563650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-478150" y="4396125"/>
            <a:ext cx="1569328" cy="802086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 rot="8999926">
            <a:off x="7710879" y="3997770"/>
            <a:ext cx="2034125" cy="1470151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/>
          <p:nvPr/>
        </p:nvSpPr>
        <p:spPr>
          <a:xfrm rot="10800000">
            <a:off x="8047508" y="-25560"/>
            <a:ext cx="1178967" cy="766635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3438150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3438150" y="1605575"/>
            <a:ext cx="22677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9144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-36275" y="-110175"/>
            <a:ext cx="3335727" cy="1438753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/>
          <p:nvPr/>
        </p:nvSpPr>
        <p:spPr>
          <a:xfrm rot="10800000">
            <a:off x="5840450" y="3807400"/>
            <a:ext cx="3335727" cy="1438753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993300" y="4737250"/>
            <a:ext cx="2249125" cy="487025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 rot="10800000">
            <a:off x="-194050" y="-110175"/>
            <a:ext cx="2249125" cy="487025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1244419" y="3203938"/>
            <a:ext cx="29901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1"/>
          </p:nvPr>
        </p:nvSpPr>
        <p:spPr>
          <a:xfrm>
            <a:off x="1242319" y="1948625"/>
            <a:ext cx="2994300" cy="10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 idx="2"/>
          </p:nvPr>
        </p:nvSpPr>
        <p:spPr>
          <a:xfrm>
            <a:off x="4911581" y="3203938"/>
            <a:ext cx="29901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3"/>
          </p:nvPr>
        </p:nvSpPr>
        <p:spPr>
          <a:xfrm>
            <a:off x="4911581" y="1947672"/>
            <a:ext cx="2990100" cy="105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4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7050425" y="-69625"/>
            <a:ext cx="2453450" cy="158050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6565175" y="-52280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6"/>
          <p:cNvSpPr/>
          <p:nvPr/>
        </p:nvSpPr>
        <p:spPr>
          <a:xfrm rot="10715375">
            <a:off x="82814" y="-123614"/>
            <a:ext cx="2550299" cy="1036695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8035125" y="4066175"/>
            <a:ext cx="1744004" cy="1327363"/>
          </a:xfrm>
          <a:custGeom>
            <a:avLst/>
            <a:gdLst/>
            <a:ahLst/>
            <a:cxnLst/>
            <a:rect l="l" t="t" r="r" b="b"/>
            <a:pathLst>
              <a:path w="18715" h="14244" extrusionOk="0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6"/>
          <p:cNvSpPr/>
          <p:nvPr/>
        </p:nvSpPr>
        <p:spPr>
          <a:xfrm rot="7605318">
            <a:off x="-713630" y="3173473"/>
            <a:ext cx="1917229" cy="1847179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ubTitle" idx="1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 idx="2" hasCustomPrompt="1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3"/>
          </p:nvPr>
        </p:nvSpPr>
        <p:spPr>
          <a:xfrm>
            <a:off x="5686100" y="3058175"/>
            <a:ext cx="2031000" cy="10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4" hasCustomPrompt="1"/>
          </p:nvPr>
        </p:nvSpPr>
        <p:spPr>
          <a:xfrm>
            <a:off x="5686550" y="2622575"/>
            <a:ext cx="2030100" cy="3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680325" y="-66800"/>
            <a:ext cx="725515" cy="673834"/>
          </a:xfrm>
          <a:custGeom>
            <a:avLst/>
            <a:gdLst/>
            <a:ahLst/>
            <a:cxnLst/>
            <a:rect l="l" t="t" r="r" b="b"/>
            <a:pathLst>
              <a:path w="16846" h="15646" extrusionOk="0">
                <a:moveTo>
                  <a:pt x="9207" y="14544"/>
                </a:moveTo>
                <a:cubicBezTo>
                  <a:pt x="11876" y="15645"/>
                  <a:pt x="14377" y="15145"/>
                  <a:pt x="16846" y="14211"/>
                </a:cubicBezTo>
                <a:cubicBezTo>
                  <a:pt x="13343" y="13043"/>
                  <a:pt x="10274" y="10608"/>
                  <a:pt x="8807" y="7206"/>
                </a:cubicBezTo>
                <a:cubicBezTo>
                  <a:pt x="7806" y="4971"/>
                  <a:pt x="7606" y="2502"/>
                  <a:pt x="7639" y="1"/>
                </a:cubicBezTo>
                <a:lnTo>
                  <a:pt x="0" y="1"/>
                </a:lnTo>
                <a:cubicBezTo>
                  <a:pt x="101" y="2969"/>
                  <a:pt x="1401" y="6038"/>
                  <a:pt x="2836" y="8540"/>
                </a:cubicBezTo>
                <a:cubicBezTo>
                  <a:pt x="4304" y="11142"/>
                  <a:pt x="6405" y="13444"/>
                  <a:pt x="9207" y="145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2063815" y="303848"/>
            <a:ext cx="793045" cy="291696"/>
          </a:xfrm>
          <a:custGeom>
            <a:avLst/>
            <a:gdLst/>
            <a:ahLst/>
            <a:cxnLst/>
            <a:rect l="l" t="t" r="r" b="b"/>
            <a:pathLst>
              <a:path w="18414" h="6773" extrusionOk="0">
                <a:moveTo>
                  <a:pt x="7939" y="768"/>
                </a:moveTo>
                <a:cubicBezTo>
                  <a:pt x="5171" y="1402"/>
                  <a:pt x="2602" y="2769"/>
                  <a:pt x="0" y="3970"/>
                </a:cubicBezTo>
                <a:cubicBezTo>
                  <a:pt x="934" y="4471"/>
                  <a:pt x="1902" y="4971"/>
                  <a:pt x="2902" y="5371"/>
                </a:cubicBezTo>
                <a:cubicBezTo>
                  <a:pt x="6672" y="6772"/>
                  <a:pt x="11042" y="6105"/>
                  <a:pt x="14444" y="4037"/>
                </a:cubicBezTo>
                <a:cubicBezTo>
                  <a:pt x="15945" y="3103"/>
                  <a:pt x="17279" y="1935"/>
                  <a:pt x="18414" y="635"/>
                </a:cubicBezTo>
                <a:cubicBezTo>
                  <a:pt x="14911" y="368"/>
                  <a:pt x="11375" y="1"/>
                  <a:pt x="7939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007861" y="-66800"/>
            <a:ext cx="2673587" cy="668063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7602374" y="3763375"/>
            <a:ext cx="2751085" cy="1988329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7758925" y="3787600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-1125150" y="-242825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1344132" y="1711986"/>
            <a:ext cx="28986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1"/>
          </p:nvPr>
        </p:nvSpPr>
        <p:spPr>
          <a:xfrm>
            <a:off x="1346082" y="2227550"/>
            <a:ext cx="2894700" cy="7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title" idx="2"/>
          </p:nvPr>
        </p:nvSpPr>
        <p:spPr>
          <a:xfrm>
            <a:off x="4878434" y="1711975"/>
            <a:ext cx="28986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3"/>
          </p:nvPr>
        </p:nvSpPr>
        <p:spPr>
          <a:xfrm>
            <a:off x="4878434" y="2226925"/>
            <a:ext cx="2898600" cy="7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title" idx="4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title" idx="5"/>
          </p:nvPr>
        </p:nvSpPr>
        <p:spPr>
          <a:xfrm>
            <a:off x="1344132" y="3297386"/>
            <a:ext cx="28986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6"/>
          </p:nvPr>
        </p:nvSpPr>
        <p:spPr>
          <a:xfrm>
            <a:off x="1344132" y="3808725"/>
            <a:ext cx="2898600" cy="7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 idx="7"/>
          </p:nvPr>
        </p:nvSpPr>
        <p:spPr>
          <a:xfrm>
            <a:off x="4878434" y="3297375"/>
            <a:ext cx="28986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8"/>
          </p:nvPr>
        </p:nvSpPr>
        <p:spPr>
          <a:xfrm>
            <a:off x="4878434" y="3808100"/>
            <a:ext cx="2898600" cy="7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-40125" y="-49167"/>
            <a:ext cx="2605145" cy="65096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8"/>
          <p:cNvSpPr/>
          <p:nvPr/>
        </p:nvSpPr>
        <p:spPr>
          <a:xfrm rot="10800000">
            <a:off x="5840518" y="-39891"/>
            <a:ext cx="3099547" cy="579392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"/>
          <p:cNvSpPr/>
          <p:nvPr/>
        </p:nvSpPr>
        <p:spPr>
          <a:xfrm rot="10800000" flipH="1">
            <a:off x="-615684" y="-337073"/>
            <a:ext cx="3275626" cy="709303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867525" y="3674950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2"/>
          </p:nvPr>
        </p:nvSpPr>
        <p:spPr>
          <a:xfrm>
            <a:off x="867525" y="4132275"/>
            <a:ext cx="1920300" cy="4545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3"/>
          </p:nvPr>
        </p:nvSpPr>
        <p:spPr>
          <a:xfrm>
            <a:off x="6319938" y="4132275"/>
            <a:ext cx="1920300" cy="4572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"/>
          </p:nvPr>
        </p:nvSpPr>
        <p:spPr>
          <a:xfrm>
            <a:off x="6319950" y="3674950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ubTitle" idx="5"/>
          </p:nvPr>
        </p:nvSpPr>
        <p:spPr>
          <a:xfrm>
            <a:off x="3593731" y="4132275"/>
            <a:ext cx="1920300" cy="4572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6"/>
          </p:nvPr>
        </p:nvSpPr>
        <p:spPr>
          <a:xfrm>
            <a:off x="3593592" y="3674950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7"/>
          </p:nvPr>
        </p:nvSpPr>
        <p:spPr>
          <a:xfrm>
            <a:off x="867525" y="1984248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8"/>
          </p:nvPr>
        </p:nvSpPr>
        <p:spPr>
          <a:xfrm>
            <a:off x="867525" y="2435276"/>
            <a:ext cx="1920300" cy="4512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subTitle" idx="9"/>
          </p:nvPr>
        </p:nvSpPr>
        <p:spPr>
          <a:xfrm>
            <a:off x="6319947" y="2433875"/>
            <a:ext cx="1920300" cy="4539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subTitle" idx="13"/>
          </p:nvPr>
        </p:nvSpPr>
        <p:spPr>
          <a:xfrm>
            <a:off x="6319938" y="1980906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14"/>
          </p:nvPr>
        </p:nvSpPr>
        <p:spPr>
          <a:xfrm>
            <a:off x="3593736" y="2433875"/>
            <a:ext cx="1920300" cy="4539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15"/>
          </p:nvPr>
        </p:nvSpPr>
        <p:spPr>
          <a:xfrm>
            <a:off x="3593592" y="1980906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5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/>
          <p:nvPr/>
        </p:nvSpPr>
        <p:spPr>
          <a:xfrm>
            <a:off x="80725" y="-1252900"/>
            <a:ext cx="3222108" cy="2328758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"/>
          <p:cNvSpPr/>
          <p:nvPr/>
        </p:nvSpPr>
        <p:spPr>
          <a:xfrm flipH="1">
            <a:off x="3975925" y="4354225"/>
            <a:ext cx="5193507" cy="970812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"/>
          <p:cNvSpPr/>
          <p:nvPr/>
        </p:nvSpPr>
        <p:spPr>
          <a:xfrm rot="9900048">
            <a:off x="-185655" y="66977"/>
            <a:ext cx="2914762" cy="508641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1839288" y="2952375"/>
            <a:ext cx="5415000" cy="84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1"/>
          </p:nvPr>
        </p:nvSpPr>
        <p:spPr>
          <a:xfrm>
            <a:off x="2374938" y="3885002"/>
            <a:ext cx="4343700" cy="7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8217375" y="3969600"/>
            <a:ext cx="701350" cy="689700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6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6027075" y="3051700"/>
            <a:ext cx="3718119" cy="2687246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-660780" y="2610576"/>
            <a:ext cx="1397159" cy="1373951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5419132" y="2682990"/>
            <a:ext cx="5042005" cy="2576682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hasCustomPrompt="1"/>
          </p:nvPr>
        </p:nvSpPr>
        <p:spPr>
          <a:xfrm>
            <a:off x="2642550" y="748351"/>
            <a:ext cx="385890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"/>
          </p:nvPr>
        </p:nvSpPr>
        <p:spPr>
          <a:xfrm>
            <a:off x="2642550" y="1379456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2" hasCustomPrompt="1"/>
          </p:nvPr>
        </p:nvSpPr>
        <p:spPr>
          <a:xfrm>
            <a:off x="2642550" y="2121388"/>
            <a:ext cx="385890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3"/>
          </p:nvPr>
        </p:nvSpPr>
        <p:spPr>
          <a:xfrm>
            <a:off x="2642550" y="2751702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 hasCustomPrompt="1"/>
          </p:nvPr>
        </p:nvSpPr>
        <p:spPr>
          <a:xfrm>
            <a:off x="2642550" y="3494425"/>
            <a:ext cx="385890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5"/>
          </p:nvPr>
        </p:nvSpPr>
        <p:spPr>
          <a:xfrm>
            <a:off x="2642550" y="4123949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-824250" y="-1263175"/>
            <a:ext cx="3718119" cy="2687246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1276825" y="-338425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6583825" y="4295000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706900" y="-259775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8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subTitle" idx="1"/>
          </p:nvPr>
        </p:nvSpPr>
        <p:spPr>
          <a:xfrm>
            <a:off x="813825" y="2184800"/>
            <a:ext cx="3657600" cy="241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18288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ubTitle" idx="2"/>
          </p:nvPr>
        </p:nvSpPr>
        <p:spPr>
          <a:xfrm>
            <a:off x="813818" y="1740201"/>
            <a:ext cx="3657600" cy="35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sz="21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subTitle" idx="3"/>
          </p:nvPr>
        </p:nvSpPr>
        <p:spPr>
          <a:xfrm>
            <a:off x="4672575" y="2183000"/>
            <a:ext cx="3657600" cy="241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18288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ubTitle" idx="4"/>
          </p:nvPr>
        </p:nvSpPr>
        <p:spPr>
          <a:xfrm>
            <a:off x="4672582" y="1740200"/>
            <a:ext cx="3657600" cy="35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sz="21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6840375" y="3860538"/>
            <a:ext cx="2031884" cy="1321297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-208250" y="4062488"/>
            <a:ext cx="2879987" cy="1471965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7779188" y="3174075"/>
            <a:ext cx="622125" cy="600725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8021050" y="-1193075"/>
            <a:ext cx="1649771" cy="4899744"/>
          </a:xfrm>
          <a:custGeom>
            <a:avLst/>
            <a:gdLst/>
            <a:ahLst/>
            <a:cxnLst/>
            <a:rect l="l" t="t" r="r" b="b"/>
            <a:pathLst>
              <a:path w="8941" h="26554" extrusionOk="0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7431550" y="3039525"/>
            <a:ext cx="1103463" cy="1065506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5887000" y="3518888"/>
            <a:ext cx="4050309" cy="2070118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7079633" y="2940075"/>
            <a:ext cx="2547800" cy="2454711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2"/>
          <p:cNvSpPr/>
          <p:nvPr/>
        </p:nvSpPr>
        <p:spPr>
          <a:xfrm rot="5400000">
            <a:off x="-2408215" y="1095176"/>
            <a:ext cx="5950091" cy="1112239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2"/>
          <p:cNvSpPr/>
          <p:nvPr/>
        </p:nvSpPr>
        <p:spPr>
          <a:xfrm rot="10035811">
            <a:off x="-956817" y="-1268"/>
            <a:ext cx="2478412" cy="2387858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2"/>
          <p:cNvSpPr/>
          <p:nvPr/>
        </p:nvSpPr>
        <p:spPr>
          <a:xfrm rot="7254111">
            <a:off x="317774" y="1904531"/>
            <a:ext cx="701392" cy="689742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2642550" y="789725"/>
            <a:ext cx="3858900" cy="7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6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1"/>
          </p:nvPr>
        </p:nvSpPr>
        <p:spPr>
          <a:xfrm>
            <a:off x="2642550" y="1771376"/>
            <a:ext cx="3858900" cy="35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subTitle" idx="2"/>
          </p:nvPr>
        </p:nvSpPr>
        <p:spPr>
          <a:xfrm>
            <a:off x="2642550" y="2155425"/>
            <a:ext cx="3858900" cy="9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2827500" y="3611875"/>
            <a:ext cx="34890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Narrow"/>
              <a:buNone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/>
          <p:nvPr/>
        </p:nvSpPr>
        <p:spPr>
          <a:xfrm>
            <a:off x="6430655" y="1855978"/>
            <a:ext cx="6884659" cy="4975843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-362825" y="-320375"/>
            <a:ext cx="5841347" cy="2519468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6705700" y="2199100"/>
            <a:ext cx="3543224" cy="3413764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-2872720" y="3172028"/>
            <a:ext cx="6884659" cy="4975843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/>
          <p:nvPr/>
        </p:nvSpPr>
        <p:spPr>
          <a:xfrm flipH="1">
            <a:off x="4764725" y="-224775"/>
            <a:ext cx="5841347" cy="2519468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4"/>
          <p:cNvSpPr/>
          <p:nvPr/>
        </p:nvSpPr>
        <p:spPr>
          <a:xfrm rot="4500029">
            <a:off x="93659" y="2718207"/>
            <a:ext cx="3543161" cy="3413704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6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5" name="Google Shape;295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3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5" name="Google Shape;305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_TITLE_AND_DESCRIPTION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7" name="Google Shape;317;p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1353872" y="-169303"/>
            <a:ext cx="7887674" cy="10687980"/>
          </a:xfrm>
          <a:custGeom>
            <a:avLst/>
            <a:gdLst/>
            <a:ahLst/>
            <a:cxnLst/>
            <a:rect l="l" t="t" r="r" b="b"/>
            <a:pathLst>
              <a:path w="23730" h="31753" extrusionOk="0">
                <a:moveTo>
                  <a:pt x="1" y="0"/>
                </a:moveTo>
                <a:cubicBezTo>
                  <a:pt x="12" y="191"/>
                  <a:pt x="120" y="357"/>
                  <a:pt x="191" y="524"/>
                </a:cubicBezTo>
                <a:cubicBezTo>
                  <a:pt x="465" y="1084"/>
                  <a:pt x="763" y="1643"/>
                  <a:pt x="1084" y="2179"/>
                </a:cubicBezTo>
                <a:cubicBezTo>
                  <a:pt x="2287" y="4179"/>
                  <a:pt x="3870" y="5846"/>
                  <a:pt x="5942" y="7013"/>
                </a:cubicBezTo>
                <a:cubicBezTo>
                  <a:pt x="7347" y="7799"/>
                  <a:pt x="8835" y="8382"/>
                  <a:pt x="10395" y="8799"/>
                </a:cubicBezTo>
                <a:cubicBezTo>
                  <a:pt x="11490" y="9097"/>
                  <a:pt x="12562" y="9454"/>
                  <a:pt x="13490" y="10168"/>
                </a:cubicBezTo>
                <a:cubicBezTo>
                  <a:pt x="14526" y="10966"/>
                  <a:pt x="15479" y="11847"/>
                  <a:pt x="16264" y="12895"/>
                </a:cubicBezTo>
                <a:cubicBezTo>
                  <a:pt x="18086" y="15252"/>
                  <a:pt x="19122" y="17931"/>
                  <a:pt x="19443" y="20907"/>
                </a:cubicBezTo>
                <a:cubicBezTo>
                  <a:pt x="19586" y="22336"/>
                  <a:pt x="19622" y="23789"/>
                  <a:pt x="19741" y="25218"/>
                </a:cubicBezTo>
                <a:cubicBezTo>
                  <a:pt x="19813" y="26230"/>
                  <a:pt x="19979" y="27206"/>
                  <a:pt x="20313" y="28170"/>
                </a:cubicBezTo>
                <a:cubicBezTo>
                  <a:pt x="20848" y="29635"/>
                  <a:pt x="21777" y="30778"/>
                  <a:pt x="23134" y="31552"/>
                </a:cubicBezTo>
                <a:cubicBezTo>
                  <a:pt x="23287" y="31643"/>
                  <a:pt x="23448" y="31752"/>
                  <a:pt x="23633" y="31752"/>
                </a:cubicBezTo>
                <a:cubicBezTo>
                  <a:pt x="23665" y="31752"/>
                  <a:pt x="23697" y="31749"/>
                  <a:pt x="23730" y="31742"/>
                </a:cubicBezTo>
                <a:lnTo>
                  <a:pt x="23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1234475" y="4471600"/>
            <a:ext cx="3451957" cy="747486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6312624" y="-89900"/>
            <a:ext cx="3002097" cy="801511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1276825" y="-338425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6888750" y="4295000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758875" y="-493000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902721" y="-533225"/>
            <a:ext cx="3477765" cy="2240359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6840375" y="3860538"/>
            <a:ext cx="2031884" cy="1321297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6552475" y="-34070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-208250" y="4062488"/>
            <a:ext cx="2879987" cy="1471965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7779188" y="3174075"/>
            <a:ext cx="622125" cy="600725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843000" y="1436150"/>
            <a:ext cx="4844400" cy="22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57843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3269949" y="3913766"/>
            <a:ext cx="6732640" cy="1258519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-626096" y="-193028"/>
            <a:ext cx="3369906" cy="1722364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6098039" y="3457193"/>
            <a:ext cx="3402170" cy="1738655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509300" y="-193031"/>
            <a:ext cx="2657853" cy="709603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 rot="-5400000" flipH="1">
            <a:off x="-534003" y="-410922"/>
            <a:ext cx="2365353" cy="2540748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 rot="10800000">
            <a:off x="-2149526" y="3143152"/>
            <a:ext cx="4858076" cy="3129548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519300" y="3392550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 rot="-1037058">
            <a:off x="-168127" y="-141641"/>
            <a:ext cx="1977187" cy="527877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661875" y="933675"/>
            <a:ext cx="4095000" cy="12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ctrTitle"/>
          </p:nvPr>
        </p:nvSpPr>
        <p:spPr>
          <a:xfrm>
            <a:off x="1798925" y="874525"/>
            <a:ext cx="3782100" cy="72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Million  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subTitle" idx="1"/>
          </p:nvPr>
        </p:nvSpPr>
        <p:spPr>
          <a:xfrm>
            <a:off x="2803025" y="2356200"/>
            <a:ext cx="13170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300 million  </a:t>
            </a:r>
            <a:endParaRPr dirty="0"/>
          </a:p>
        </p:txBody>
      </p:sp>
      <p:sp>
        <p:nvSpPr>
          <p:cNvPr id="328" name="Google Shape;328;p40"/>
          <p:cNvSpPr txBox="1"/>
          <p:nvPr/>
        </p:nvSpPr>
        <p:spPr>
          <a:xfrm>
            <a:off x="2803025" y="3098400"/>
            <a:ext cx="161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30 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783075" y="1712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Gigabytes 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4512300" y="2404475"/>
            <a:ext cx="161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Books  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4072925" y="30759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Times the Library of Congress</a:t>
            </a:r>
            <a:endParaRPr dirty="0"/>
          </a:p>
        </p:txBody>
      </p:sp>
      <p:sp>
        <p:nvSpPr>
          <p:cNvPr id="332" name="Google Shape;332;p40"/>
          <p:cNvSpPr txBox="1"/>
          <p:nvPr/>
        </p:nvSpPr>
        <p:spPr>
          <a:xfrm>
            <a:off x="2353250" y="3747475"/>
            <a:ext cx="515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Lato"/>
                <a:ea typeface="Lato"/>
                <a:cs typeface="Lato"/>
                <a:sym typeface="Lato"/>
              </a:rPr>
              <a:t>				You </a:t>
            </a:r>
            <a:endParaRPr sz="40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327" grpId="0" build="p"/>
      <p:bldP spid="328" grpId="0"/>
      <p:bldP spid="329" grpId="0"/>
      <p:bldP spid="330" grpId="0"/>
      <p:bldP spid="331" grpId="0"/>
      <p:bldP spid="3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 Solution</a:t>
            </a:r>
            <a:endParaRPr dirty="0"/>
          </a:p>
        </p:txBody>
      </p:sp>
      <p:sp>
        <p:nvSpPr>
          <p:cNvPr id="401" name="Google Shape;401;p5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Design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				Benefit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Empowerment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					Data standardization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			Interconnectivity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Convenience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					policy and accountability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	API support.</a:t>
            </a:r>
          </a:p>
          <a:p>
            <a:pPr marL="114300" indent="0">
              <a:lnSpc>
                <a:spcPct val="150000"/>
              </a:lnSpc>
              <a:buNone/>
            </a:pPr>
            <a:br>
              <a:rPr lang="en-US" dirty="0"/>
            </a:br>
            <a:r>
              <a:rPr lang="en-US" dirty="0"/>
              <a:t> 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>
            <a:spLocks noGrp="1"/>
          </p:cNvSpPr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Patient’s Perspective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E4E8-1027-81F5-A0B7-ADF78CED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590D7-EE0E-999D-0265-5423BEE8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841" y="1010570"/>
            <a:ext cx="2150072" cy="42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9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Authentication</a:t>
            </a:r>
            <a:endParaRPr/>
          </a:p>
        </p:txBody>
      </p:sp>
      <p:pic>
        <p:nvPicPr>
          <p:cNvPr id="450" name="Google Shape;4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50" y="1075800"/>
            <a:ext cx="5377475" cy="391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300" y="988635"/>
            <a:ext cx="2687600" cy="388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View of Home Page</a:t>
            </a:r>
            <a:endParaRPr/>
          </a:p>
        </p:txBody>
      </p:sp>
      <p:pic>
        <p:nvPicPr>
          <p:cNvPr id="438" name="Google Shape;4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550" y="1004550"/>
            <a:ext cx="2171068" cy="39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255" y="1094425"/>
            <a:ext cx="1985777" cy="391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3525" y="1055004"/>
            <a:ext cx="1985775" cy="399414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6"/>
          <p:cNvSpPr/>
          <p:nvPr/>
        </p:nvSpPr>
        <p:spPr>
          <a:xfrm>
            <a:off x="1612525" y="2775038"/>
            <a:ext cx="307200" cy="20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6"/>
          <p:cNvSpPr/>
          <p:nvPr/>
        </p:nvSpPr>
        <p:spPr>
          <a:xfrm>
            <a:off x="4105050" y="2775050"/>
            <a:ext cx="307200" cy="20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6"/>
          <p:cNvSpPr/>
          <p:nvPr/>
        </p:nvSpPr>
        <p:spPr>
          <a:xfrm>
            <a:off x="6597575" y="2775050"/>
            <a:ext cx="307200" cy="15733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456;p58">
            <a:extLst>
              <a:ext uri="{FF2B5EF4-FFF2-40B4-BE49-F238E27FC236}">
                <a16:creationId xmlns:a16="http://schemas.microsoft.com/office/drawing/2014/main" id="{C6D85BCF-CFF5-9D7E-314F-9607E5F34F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4633" y="1022068"/>
            <a:ext cx="2259725" cy="398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294" y="236878"/>
            <a:ext cx="2328050" cy="4753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7"/>
          <p:cNvSpPr txBox="1">
            <a:spLocks noGrp="1"/>
          </p:cNvSpPr>
          <p:nvPr>
            <p:ph type="title"/>
          </p:nvPr>
        </p:nvSpPr>
        <p:spPr>
          <a:xfrm>
            <a:off x="236550" y="704000"/>
            <a:ext cx="4045200" cy="171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Standardization</a:t>
            </a:r>
            <a:endParaRPr sz="3000"/>
          </a:p>
        </p:txBody>
      </p:sp>
      <p:sp>
        <p:nvSpPr>
          <p:cNvPr id="383" name="Google Shape;383;p47"/>
          <p:cNvSpPr txBox="1">
            <a:spLocks noGrp="1"/>
          </p:cNvSpPr>
          <p:nvPr>
            <p:ph type="subTitle" idx="1"/>
          </p:nvPr>
        </p:nvSpPr>
        <p:spPr>
          <a:xfrm>
            <a:off x="5666294" y="2119965"/>
            <a:ext cx="2569636" cy="7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 u="sng" dirty="0">
                <a:solidFill>
                  <a:schemeClr val="tx1">
                    <a:lumMod val="50000"/>
                  </a:schemeClr>
                </a:solidFill>
              </a:rPr>
              <a:t>Too</a:t>
            </a:r>
            <a:r>
              <a:rPr lang="en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" sz="2800" u="sng" dirty="0">
                <a:solidFill>
                  <a:schemeClr val="tx1">
                    <a:lumMod val="50000"/>
                  </a:schemeClr>
                </a:solidFill>
              </a:rPr>
              <a:t>many</a:t>
            </a:r>
            <a:r>
              <a:rPr lang="en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" sz="2800" u="sng" dirty="0">
                <a:solidFill>
                  <a:schemeClr val="tx1">
                    <a:lumMod val="50000"/>
                  </a:schemeClr>
                </a:solidFill>
              </a:rPr>
              <a:t>options</a:t>
            </a:r>
            <a:r>
              <a:rPr lang="en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C44ED4-FA8A-B4E9-7B64-9D01F5D4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11" y="0"/>
            <a:ext cx="5697977" cy="49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Healthcare Provider View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D5925-356F-AD4C-5B1A-CE9C524C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58" y="936034"/>
            <a:ext cx="2280481" cy="4194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D69029-6EE7-B9CE-6054-DC686C0BF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98" y="888321"/>
            <a:ext cx="2280480" cy="42902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B68B-FB75-1BF2-72CD-31217328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the Insurance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80BB4-276F-F289-B150-71E1349B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29" y="923400"/>
            <a:ext cx="6738942" cy="423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09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A6904D-1D5E-0CE8-D27A-CCE81DBBB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38" y="361169"/>
            <a:ext cx="6049450" cy="462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75" y="62750"/>
            <a:ext cx="4936924" cy="278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674" y="3063125"/>
            <a:ext cx="3772301" cy="235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Debt collector calling? Know your rights - YouTube">
            <a:extLst>
              <a:ext uri="{FF2B5EF4-FFF2-40B4-BE49-F238E27FC236}">
                <a16:creationId xmlns:a16="http://schemas.microsoft.com/office/drawing/2014/main" id="{1C538E80-3854-EB5E-F990-67400545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848" y="365874"/>
            <a:ext cx="3432240" cy="19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54"/>
          <p:cNvGrpSpPr/>
          <p:nvPr/>
        </p:nvGrpSpPr>
        <p:grpSpPr>
          <a:xfrm>
            <a:off x="4117368" y="4844551"/>
            <a:ext cx="205500" cy="205200"/>
            <a:chOff x="3722577" y="4844551"/>
            <a:chExt cx="205500" cy="205200"/>
          </a:xfrm>
        </p:grpSpPr>
        <p:sp>
          <p:nvSpPr>
            <p:cNvPr id="425" name="Google Shape;425;p54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26" name="Google Shape;426;p54" descr="ic_lightbulb_gree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7" name="Google Shape;4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34" y="404648"/>
            <a:ext cx="8510352" cy="407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851" y="923400"/>
            <a:ext cx="2358950" cy="41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599" y="974035"/>
            <a:ext cx="2122005" cy="42127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1AD7AC-9C77-6741-1204-8802FF21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Health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32" y="341180"/>
            <a:ext cx="8360976" cy="446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41;p56">
            <a:extLst>
              <a:ext uri="{FF2B5EF4-FFF2-40B4-BE49-F238E27FC236}">
                <a16:creationId xmlns:a16="http://schemas.microsoft.com/office/drawing/2014/main" id="{860F5A50-BAC8-03E7-00A6-569283F95A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760" y="865812"/>
            <a:ext cx="2533143" cy="40582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201327-EAAE-95A7-2179-151CA610443D}"/>
              </a:ext>
            </a:extLst>
          </p:cNvPr>
          <p:cNvSpPr txBox="1"/>
          <p:nvPr/>
        </p:nvSpPr>
        <p:spPr>
          <a:xfrm>
            <a:off x="5008330" y="2375338"/>
            <a:ext cx="2448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We’re also tech friendly !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Care Provider View</a:t>
            </a:r>
            <a:endParaRPr/>
          </a:p>
        </p:txBody>
      </p:sp>
      <p:pic>
        <p:nvPicPr>
          <p:cNvPr id="462" name="Google Shape;4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234" y="923400"/>
            <a:ext cx="5135217" cy="39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82" y="1007482"/>
            <a:ext cx="2737245" cy="39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9722" y="923400"/>
            <a:ext cx="2091028" cy="39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D2944B-E180-9698-85E5-7EF2E52A591A}"/>
              </a:ext>
            </a:extLst>
          </p:cNvPr>
          <p:cNvSpPr txBox="1"/>
          <p:nvPr/>
        </p:nvSpPr>
        <p:spPr>
          <a:xfrm>
            <a:off x="3126126" y="2382597"/>
            <a:ext cx="3274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takes a village….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We Have a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>
            <a:spLocks noGrp="1"/>
          </p:cNvSpPr>
          <p:nvPr>
            <p:ph type="subTitle" idx="1"/>
          </p:nvPr>
        </p:nvSpPr>
        <p:spPr>
          <a:xfrm>
            <a:off x="843000" y="1177375"/>
            <a:ext cx="4844400" cy="263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HL7, SNOMED CT, LONIC , ICD ,CPT ,DICOM.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DHS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 Data leak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Cost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Accountability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Incentivising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57843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 sz="3000"/>
          </a:p>
        </p:txBody>
      </p:sp>
      <p:sp>
        <p:nvSpPr>
          <p:cNvPr id="354" name="Google Shape;354;p44"/>
          <p:cNvSpPr txBox="1">
            <a:spLocks noGrp="1"/>
          </p:cNvSpPr>
          <p:nvPr>
            <p:ph type="subTitle" idx="1"/>
          </p:nvPr>
        </p:nvSpPr>
        <p:spPr>
          <a:xfrm>
            <a:off x="843000" y="1436150"/>
            <a:ext cx="5406300" cy="22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2400" dirty="0">
                <a:solidFill>
                  <a:srgbClr val="333333"/>
                </a:solidFill>
              </a:rPr>
              <a:t>Under HIPPA laws, every individual is entitled to their personal health information. 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" sz="2400" dirty="0">
                <a:solidFill>
                  <a:srgbClr val="333333"/>
                </a:solidFill>
              </a:rPr>
              <a:t>Minnesota’s Department of Human Services is working to develop different tools that allow individuals to easily access their health data</a:t>
            </a:r>
            <a:r>
              <a:rPr lang="en" dirty="0">
                <a:solidFill>
                  <a:srgbClr val="333333"/>
                </a:solidFill>
              </a:rPr>
              <a:t>. </a:t>
            </a:r>
            <a:endParaRPr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72" y="1756172"/>
            <a:ext cx="1353775" cy="13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272" y="1624799"/>
            <a:ext cx="1616550" cy="16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2850" y="2031825"/>
            <a:ext cx="1353775" cy="13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6"/>
          <p:cNvSpPr txBox="1">
            <a:spLocks noGrp="1"/>
          </p:cNvSpPr>
          <p:nvPr>
            <p:ph type="title"/>
          </p:nvPr>
        </p:nvSpPr>
        <p:spPr>
          <a:xfrm>
            <a:off x="242475" y="547625"/>
            <a:ext cx="7688700" cy="53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Existing Health Apps </a:t>
            </a:r>
            <a:endParaRPr/>
          </a:p>
        </p:txBody>
      </p:sp>
      <p:sp>
        <p:nvSpPr>
          <p:cNvPr id="372" name="Google Shape;372;p46"/>
          <p:cNvSpPr txBox="1"/>
          <p:nvPr/>
        </p:nvSpPr>
        <p:spPr>
          <a:xfrm>
            <a:off x="6405200" y="3528175"/>
            <a:ext cx="2013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Not enough information</a:t>
            </a:r>
            <a:endParaRPr>
              <a:latin typeface="Syne"/>
              <a:ea typeface="Syne"/>
              <a:cs typeface="Syne"/>
              <a:sym typeface="Syn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Not user friendly </a:t>
            </a:r>
            <a:endParaRPr>
              <a:latin typeface="Syne"/>
              <a:ea typeface="Syne"/>
              <a:cs typeface="Syne"/>
              <a:sym typeface="Syn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Bugs 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73" name="Google Shape;373;p46"/>
          <p:cNvSpPr txBox="1"/>
          <p:nvPr/>
        </p:nvSpPr>
        <p:spPr>
          <a:xfrm>
            <a:off x="3482780" y="1299100"/>
            <a:ext cx="201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My-Privia Patient Portal 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3373175" y="3636025"/>
            <a:ext cx="270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Not enough user information</a:t>
            </a:r>
            <a:endParaRPr>
              <a:latin typeface="Syne"/>
              <a:ea typeface="Syne"/>
              <a:cs typeface="Syne"/>
              <a:sym typeface="Syn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Information not digestible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75" name="Google Shape;375;p46"/>
          <p:cNvSpPr txBox="1"/>
          <p:nvPr/>
        </p:nvSpPr>
        <p:spPr>
          <a:xfrm>
            <a:off x="449000" y="1111700"/>
            <a:ext cx="1616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Blue Cross Blue Shield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580850" y="3288475"/>
            <a:ext cx="2385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Ambiguous information</a:t>
            </a:r>
            <a:endParaRPr>
              <a:latin typeface="Syne"/>
              <a:ea typeface="Syne"/>
              <a:cs typeface="Syne"/>
              <a:sym typeface="Syn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Complex Interface</a:t>
            </a:r>
            <a:endParaRPr>
              <a:latin typeface="Syne"/>
              <a:ea typeface="Syne"/>
              <a:cs typeface="Syne"/>
              <a:sym typeface="Syn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yne"/>
              <a:buChar char="●"/>
            </a:pP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6584950" y="1215200"/>
            <a:ext cx="16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yne"/>
                <a:ea typeface="Syne"/>
                <a:cs typeface="Syne"/>
                <a:sym typeface="Syne"/>
              </a:rPr>
              <a:t>My Chart 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475289" y="1018063"/>
            <a:ext cx="2898600" cy="39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already on the Market?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360" name="Google Shape;360;p45"/>
          <p:cNvSpPr txBox="1">
            <a:spLocks noGrp="1"/>
          </p:cNvSpPr>
          <p:nvPr>
            <p:ph type="subTitle" idx="1"/>
          </p:nvPr>
        </p:nvSpPr>
        <p:spPr>
          <a:xfrm>
            <a:off x="476189" y="1681163"/>
            <a:ext cx="2896800" cy="10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Blue Cross Blue Shield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EPIC Health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MyChart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my-Privia Patient Portal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Accenture Fed</a:t>
            </a: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eral Services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Cerner Corporation</a:t>
            </a: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Download myPrivia Free for Android - myPrivia APK Download - STEPrimo.com">
            <a:extLst>
              <a:ext uri="{FF2B5EF4-FFF2-40B4-BE49-F238E27FC236}">
                <a16:creationId xmlns:a16="http://schemas.microsoft.com/office/drawing/2014/main" id="{C233D9E3-CE26-4762-3BF6-B746D9613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221" y="64602"/>
            <a:ext cx="1382113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come a Patient - Rockville, MD &amp; Frederick, MD: Pain Management  Specialists">
            <a:extLst>
              <a:ext uri="{FF2B5EF4-FFF2-40B4-BE49-F238E27FC236}">
                <a16:creationId xmlns:a16="http://schemas.microsoft.com/office/drawing/2014/main" id="{BC0301DC-93E9-5E24-8406-C5DFDDD7A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861" y="64602"/>
            <a:ext cx="2475732" cy="242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b results on admission. | Download Table">
            <a:extLst>
              <a:ext uri="{FF2B5EF4-FFF2-40B4-BE49-F238E27FC236}">
                <a16:creationId xmlns:a16="http://schemas.microsoft.com/office/drawing/2014/main" id="{25D20E05-65C2-A9C9-D931-965CF08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50" y="2763492"/>
            <a:ext cx="3213124" cy="224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2400" dirty="0"/>
              <a:t>Use cases, user stories, notes to set up the wireframes. Such as…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2400" dirty="0"/>
              <a:t>“As an Administrator, I would like to restrict permissions based on role.”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2400" dirty="0"/>
              <a:t>“As a Moderator, I would like to flag and approve comments.”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2400" dirty="0"/>
              <a:t>Executives indicated that being able to see a summary of each segment of data was their #1 priority.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2400" dirty="0"/>
              <a:t>Note: secondary admin workflow not planned for this release.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390" name="Google Shape;390;p4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UX</a:t>
            </a:r>
            <a:endParaRPr sz="3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Now ?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nd Energy Supplier Pitch Deck by Slidesgo">
  <a:themeElements>
    <a:clrScheme name="Simple Light">
      <a:dk1>
        <a:srgbClr val="2E3338"/>
      </a:dk1>
      <a:lt1>
        <a:srgbClr val="F6EFDC"/>
      </a:lt1>
      <a:dk2>
        <a:srgbClr val="164A4A"/>
      </a:dk2>
      <a:lt2>
        <a:srgbClr val="3F4853"/>
      </a:lt2>
      <a:accent1>
        <a:srgbClr val="81B5A8"/>
      </a:accent1>
      <a:accent2>
        <a:srgbClr val="ADDBD0"/>
      </a:accent2>
      <a:accent3>
        <a:srgbClr val="454318"/>
      </a:accent3>
      <a:accent4>
        <a:srgbClr val="FFFFFF"/>
      </a:accent4>
      <a:accent5>
        <a:srgbClr val="FFFFFF"/>
      </a:accent5>
      <a:accent6>
        <a:srgbClr val="FFFFFF"/>
      </a:accent6>
      <a:hlink>
        <a:srgbClr val="2E3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On-screen Show (16:9)</PresentationFormat>
  <Paragraphs>100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Roboto</vt:lpstr>
      <vt:lpstr>Lato</vt:lpstr>
      <vt:lpstr>Syne SemiBold</vt:lpstr>
      <vt:lpstr>Barlow SemiBold</vt:lpstr>
      <vt:lpstr>Red Hat Display</vt:lpstr>
      <vt:lpstr>Arial</vt:lpstr>
      <vt:lpstr>Archivo Narrow</vt:lpstr>
      <vt:lpstr>Commissioner ExtraBold</vt:lpstr>
      <vt:lpstr>Syne</vt:lpstr>
      <vt:lpstr>Open Sans</vt:lpstr>
      <vt:lpstr>Times New Roman</vt:lpstr>
      <vt:lpstr>Commissioner</vt:lpstr>
      <vt:lpstr>Francois One</vt:lpstr>
      <vt:lpstr>Bebas Neue</vt:lpstr>
      <vt:lpstr>Black Han Sans</vt:lpstr>
      <vt:lpstr>Wind Energy Supplier Pitch Deck by Slidesgo</vt:lpstr>
      <vt:lpstr>1 Million  </vt:lpstr>
      <vt:lpstr>PowerPoint Presentation</vt:lpstr>
      <vt:lpstr> We Have a problem</vt:lpstr>
      <vt:lpstr>PowerPoint Presentation</vt:lpstr>
      <vt:lpstr>Background</vt:lpstr>
      <vt:lpstr>Issues with Existing Health Apps </vt:lpstr>
      <vt:lpstr>What is already on the Market? </vt:lpstr>
      <vt:lpstr>UX</vt:lpstr>
      <vt:lpstr>What Now ?</vt:lpstr>
      <vt:lpstr>Propose Solution</vt:lpstr>
      <vt:lpstr>Patient’s Perspective </vt:lpstr>
      <vt:lpstr>Let’s Take A Look</vt:lpstr>
      <vt:lpstr>Security Authentication</vt:lpstr>
      <vt:lpstr>Patient View of Home Page</vt:lpstr>
      <vt:lpstr>Data Standardization</vt:lpstr>
      <vt:lpstr>PowerPoint Presentation</vt:lpstr>
      <vt:lpstr>Healthcare Provider View</vt:lpstr>
      <vt:lpstr>Ensuring the Insurance</vt:lpstr>
      <vt:lpstr>PowerPoint Presentation</vt:lpstr>
      <vt:lpstr>PowerPoint Presentation</vt:lpstr>
      <vt:lpstr>The Cost of Health</vt:lpstr>
      <vt:lpstr>PowerPoint Presentation</vt:lpstr>
      <vt:lpstr>PowerPoint Presentation</vt:lpstr>
      <vt:lpstr>Health Care Provider 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 Million  </dc:title>
  <cp:lastModifiedBy>Fatma Fadlelmola</cp:lastModifiedBy>
  <cp:revision>1</cp:revision>
  <dcterms:modified xsi:type="dcterms:W3CDTF">2023-03-04T15:18:58Z</dcterms:modified>
</cp:coreProperties>
</file>